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03" r:id="rId2"/>
    <p:sldId id="259" r:id="rId3"/>
    <p:sldId id="260" r:id="rId4"/>
    <p:sldId id="261" r:id="rId5"/>
    <p:sldId id="293" r:id="rId6"/>
    <p:sldId id="294" r:id="rId7"/>
    <p:sldId id="295" r:id="rId8"/>
    <p:sldId id="262" r:id="rId9"/>
    <p:sldId id="263" r:id="rId10"/>
    <p:sldId id="264" r:id="rId11"/>
    <p:sldId id="265" r:id="rId12"/>
    <p:sldId id="266" r:id="rId13"/>
    <p:sldId id="267" r:id="rId14"/>
    <p:sldId id="268" r:id="rId15"/>
    <p:sldId id="287" r:id="rId16"/>
    <p:sldId id="304" r:id="rId17"/>
    <p:sldId id="292" r:id="rId18"/>
    <p:sldId id="269" r:id="rId19"/>
    <p:sldId id="270" r:id="rId20"/>
    <p:sldId id="271" r:id="rId21"/>
    <p:sldId id="272" r:id="rId22"/>
    <p:sldId id="288" r:id="rId23"/>
    <p:sldId id="273" r:id="rId24"/>
    <p:sldId id="274" r:id="rId25"/>
    <p:sldId id="275" r:id="rId26"/>
    <p:sldId id="290" r:id="rId27"/>
    <p:sldId id="276" r:id="rId28"/>
    <p:sldId id="278" r:id="rId29"/>
    <p:sldId id="277" r:id="rId30"/>
    <p:sldId id="279" r:id="rId31"/>
    <p:sldId id="281" r:id="rId32"/>
    <p:sldId id="282" r:id="rId33"/>
    <p:sldId id="283" r:id="rId34"/>
    <p:sldId id="284" r:id="rId35"/>
    <p:sldId id="305" r:id="rId36"/>
    <p:sldId id="285" r:id="rId37"/>
    <p:sldId id="286" r:id="rId38"/>
    <p:sldId id="29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94624"/>
  </p:normalViewPr>
  <p:slideViewPr>
    <p:cSldViewPr snapToGrid="0" snapToObjects="1">
      <p:cViewPr varScale="1">
        <p:scale>
          <a:sx n="72" d="100"/>
          <a:sy n="72" d="100"/>
        </p:scale>
        <p:origin x="192" y="5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3566C3-B544-D349-AF0B-7D7612C3BE28}"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566C3-B544-D349-AF0B-7D7612C3BE28}"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566C3-B544-D349-AF0B-7D7612C3BE28}"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3566C3-B544-D349-AF0B-7D7612C3BE28}"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3566C3-B544-D349-AF0B-7D7612C3BE28}"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3566C3-B544-D349-AF0B-7D7612C3BE28}"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3566C3-B544-D349-AF0B-7D7612C3BE28}"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3566C3-B544-D349-AF0B-7D7612C3BE28}"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566C3-B544-D349-AF0B-7D7612C3BE28}" type="datetimeFigureOut">
              <a:rPr lang="en-US" smtClean="0"/>
              <a:t>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3566C3-B544-D349-AF0B-7D7612C3BE28}"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3566C3-B544-D349-AF0B-7D7612C3BE28}"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37C3-86A2-1A45-B249-F342B49F485E}"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566C3-B544-D349-AF0B-7D7612C3BE28}" type="datetimeFigureOut">
              <a:rPr lang="en-US" smtClean="0"/>
              <a:t>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237C3-86A2-1A45-B249-F342B49F485E}"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uzzfeed.com/alisonwillmore/19-movie-monsters-that-look-like-penises-and-vaginas#.ytYvoR3xk" TargetMode="Externa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3073"/>
            <a:ext cx="2794000" cy="2913819"/>
          </a:xfrm>
        </p:spPr>
        <p:txBody>
          <a:bodyPr>
            <a:noAutofit/>
          </a:bodyPr>
          <a:lstStyle/>
          <a:p>
            <a:pPr algn="l"/>
            <a:r>
              <a:rPr lang="en-US" sz="2400" dirty="0"/>
              <a:t>Week 6 </a:t>
            </a:r>
            <a:br>
              <a:rPr lang="en-US" sz="2400" dirty="0"/>
            </a:br>
            <a:r>
              <a:rPr lang="en-US" sz="2400" dirty="0"/>
              <a:t/>
            </a:r>
            <a:br>
              <a:rPr lang="en-US" sz="2400" dirty="0"/>
            </a:br>
            <a:r>
              <a:rPr lang="en-US" sz="2400" i="1" dirty="0"/>
              <a:t>Alien</a:t>
            </a:r>
            <a:r>
              <a:rPr lang="en-US" sz="2400" dirty="0"/>
              <a:t> </a:t>
            </a:r>
            <a:br>
              <a:rPr lang="en-US" sz="2400" dirty="0"/>
            </a:br>
            <a:r>
              <a:rPr lang="en-US" sz="2400" dirty="0"/>
              <a:t>(Ridley Scott, 1979)</a:t>
            </a:r>
            <a:br>
              <a:rPr lang="en-US" sz="2400" dirty="0"/>
            </a:br>
            <a:r>
              <a:rPr lang="en-US" sz="2400" dirty="0"/>
              <a:t/>
            </a:r>
            <a:br>
              <a:rPr lang="en-US" sz="2400" dirty="0"/>
            </a:br>
            <a:endParaRPr lang="en-US" sz="2400" dirty="0"/>
          </a:p>
        </p:txBody>
      </p:sp>
      <p:sp>
        <p:nvSpPr>
          <p:cNvPr id="5" name="TextBox 4"/>
          <p:cNvSpPr txBox="1"/>
          <p:nvPr/>
        </p:nvSpPr>
        <p:spPr>
          <a:xfrm>
            <a:off x="133692" y="6211669"/>
            <a:ext cx="5720155" cy="646331"/>
          </a:xfrm>
          <a:prstGeom prst="rect">
            <a:avLst/>
          </a:prstGeom>
          <a:noFill/>
        </p:spPr>
        <p:txBody>
          <a:bodyPr wrap="square" rtlCol="0">
            <a:spAutoFit/>
          </a:bodyPr>
          <a:lstStyle/>
          <a:p>
            <a:r>
              <a:rPr lang="en-US" dirty="0">
                <a:solidFill>
                  <a:srgbClr val="F79646"/>
                </a:solidFill>
              </a:rPr>
              <a:t>H.R. </a:t>
            </a:r>
            <a:r>
              <a:rPr lang="en-US" dirty="0" err="1">
                <a:solidFill>
                  <a:srgbClr val="F79646"/>
                </a:solidFill>
              </a:rPr>
              <a:t>Giger</a:t>
            </a:r>
            <a:r>
              <a:rPr lang="en-US" dirty="0">
                <a:solidFill>
                  <a:srgbClr val="F79646"/>
                </a:solidFill>
              </a:rPr>
              <a:t>, Design for Alien</a:t>
            </a:r>
          </a:p>
          <a:p>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2794000" y="685800"/>
            <a:ext cx="6350000" cy="6172200"/>
          </a:xfrm>
          <a:prstGeom prst="rect">
            <a:avLst/>
          </a:prstGeom>
        </p:spPr>
      </p:pic>
    </p:spTree>
    <p:extLst>
      <p:ext uri="{BB962C8B-B14F-4D97-AF65-F5344CB8AC3E}">
        <p14:creationId xmlns:p14="http://schemas.microsoft.com/office/powerpoint/2010/main" val="3372462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H.R. </a:t>
            </a:r>
            <a:r>
              <a:rPr lang="en-US" dirty="0" err="1">
                <a:solidFill>
                  <a:schemeClr val="accent6"/>
                </a:solidFill>
              </a:rPr>
              <a:t>Giger’s</a:t>
            </a:r>
            <a:r>
              <a:rPr lang="en-US" dirty="0">
                <a:solidFill>
                  <a:schemeClr val="accent6"/>
                </a:solidFill>
              </a:rPr>
              <a:t> </a:t>
            </a:r>
            <a:r>
              <a:rPr lang="en-US" i="1" dirty="0" err="1">
                <a:solidFill>
                  <a:schemeClr val="accent6"/>
                </a:solidFill>
              </a:rPr>
              <a:t>Necronomicon</a:t>
            </a:r>
            <a:r>
              <a:rPr lang="en-US" dirty="0">
                <a:solidFill>
                  <a:schemeClr val="accent6"/>
                </a:solidFill>
              </a:rPr>
              <a:t> (1977)</a:t>
            </a:r>
          </a:p>
        </p:txBody>
      </p:sp>
      <p:sp>
        <p:nvSpPr>
          <p:cNvPr id="3" name="Content Placeholder 2"/>
          <p:cNvSpPr>
            <a:spLocks noGrp="1"/>
          </p:cNvSpPr>
          <p:nvPr>
            <p:ph idx="1"/>
          </p:nvPr>
        </p:nvSpPr>
        <p:spPr>
          <a:xfrm>
            <a:off x="457200" y="1600200"/>
            <a:ext cx="4237458" cy="4525963"/>
          </a:xfrm>
        </p:spPr>
        <p:txBody>
          <a:bodyPr vert="horz" lIns="91440" tIns="45720" rIns="91440" bIns="45720" rtlCol="0" anchor="t">
            <a:normAutofit/>
          </a:bodyPr>
          <a:lstStyle/>
          <a:p>
            <a:r>
              <a:rPr lang="en-US" dirty="0"/>
              <a:t>Named for H.P. Lovecraft’s fictitious </a:t>
            </a:r>
            <a:r>
              <a:rPr lang="en-US" i="1" dirty="0"/>
              <a:t>Necronomicon</a:t>
            </a:r>
            <a:endParaRPr lang="en-US" dirty="0"/>
          </a:p>
          <a:p>
            <a:r>
              <a:rPr lang="en-US" dirty="0"/>
              <a:t>Shown to Ridley Scott to help recruit Giger</a:t>
            </a:r>
          </a:p>
        </p:txBody>
      </p:sp>
      <p:pic>
        <p:nvPicPr>
          <p:cNvPr id="5" name="Picture 4"/>
          <p:cNvPicPr>
            <a:picLocks noChangeAspect="1"/>
          </p:cNvPicPr>
          <p:nvPr/>
        </p:nvPicPr>
        <p:blipFill>
          <a:blip r:embed="rId2"/>
          <a:stretch>
            <a:fillRect/>
          </a:stretch>
        </p:blipFill>
        <p:spPr>
          <a:xfrm>
            <a:off x="5734053" y="1508665"/>
            <a:ext cx="3098800" cy="5067300"/>
          </a:xfrm>
          <a:prstGeom prst="rect">
            <a:avLst/>
          </a:prstGeom>
        </p:spPr>
      </p:pic>
    </p:spTree>
    <p:extLst>
      <p:ext uri="{BB962C8B-B14F-4D97-AF65-F5344CB8AC3E}">
        <p14:creationId xmlns:p14="http://schemas.microsoft.com/office/powerpoint/2010/main" val="299237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r>
              <a:rPr lang="en-US" dirty="0"/>
              <a:t>, </a:t>
            </a:r>
            <a:r>
              <a:rPr lang="en-US" i="1" dirty="0" err="1"/>
              <a:t>Necronomicon</a:t>
            </a:r>
            <a:endParaRPr lang="en-US" dirty="0"/>
          </a:p>
        </p:txBody>
      </p:sp>
      <p:pic>
        <p:nvPicPr>
          <p:cNvPr id="3" name="Picture 2"/>
          <p:cNvPicPr>
            <a:picLocks noChangeAspect="1"/>
          </p:cNvPicPr>
          <p:nvPr/>
        </p:nvPicPr>
        <p:blipFill>
          <a:blip r:embed="rId2"/>
          <a:stretch>
            <a:fillRect/>
          </a:stretch>
        </p:blipFill>
        <p:spPr>
          <a:xfrm>
            <a:off x="446616" y="1446536"/>
            <a:ext cx="8240184" cy="5411464"/>
          </a:xfrm>
          <a:prstGeom prst="rect">
            <a:avLst/>
          </a:prstGeom>
        </p:spPr>
      </p:pic>
    </p:spTree>
    <p:extLst>
      <p:ext uri="{BB962C8B-B14F-4D97-AF65-F5344CB8AC3E}">
        <p14:creationId xmlns:p14="http://schemas.microsoft.com/office/powerpoint/2010/main" val="3861322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r>
              <a:rPr lang="en-US" dirty="0"/>
              <a:t>, </a:t>
            </a:r>
            <a:r>
              <a:rPr lang="en-US" i="1" dirty="0" err="1"/>
              <a:t>Necronomicon</a:t>
            </a:r>
            <a:endParaRPr lang="en-US" dirty="0"/>
          </a:p>
        </p:txBody>
      </p:sp>
      <p:pic>
        <p:nvPicPr>
          <p:cNvPr id="3" name="Picture 2"/>
          <p:cNvPicPr>
            <a:picLocks noChangeAspect="1"/>
          </p:cNvPicPr>
          <p:nvPr/>
        </p:nvPicPr>
        <p:blipFill>
          <a:blip r:embed="rId2"/>
          <a:stretch>
            <a:fillRect/>
          </a:stretch>
        </p:blipFill>
        <p:spPr>
          <a:xfrm>
            <a:off x="1745337" y="1523999"/>
            <a:ext cx="5369561" cy="5334001"/>
          </a:xfrm>
          <a:prstGeom prst="rect">
            <a:avLst/>
          </a:prstGeom>
        </p:spPr>
      </p:pic>
    </p:spTree>
    <p:extLst>
      <p:ext uri="{BB962C8B-B14F-4D97-AF65-F5344CB8AC3E}">
        <p14:creationId xmlns:p14="http://schemas.microsoft.com/office/powerpoint/2010/main" val="3208307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r>
              <a:rPr lang="en-US" dirty="0"/>
              <a:t>, </a:t>
            </a:r>
            <a:r>
              <a:rPr lang="en-US" i="1" dirty="0" err="1"/>
              <a:t>Necronomicon</a:t>
            </a:r>
            <a:endParaRPr lang="en-US" dirty="0"/>
          </a:p>
        </p:txBody>
      </p:sp>
      <p:pic>
        <p:nvPicPr>
          <p:cNvPr id="3" name="Picture 2"/>
          <p:cNvPicPr>
            <a:picLocks noChangeAspect="1"/>
          </p:cNvPicPr>
          <p:nvPr/>
        </p:nvPicPr>
        <p:blipFill>
          <a:blip r:embed="rId2"/>
          <a:stretch>
            <a:fillRect/>
          </a:stretch>
        </p:blipFill>
        <p:spPr>
          <a:xfrm>
            <a:off x="736815" y="1533696"/>
            <a:ext cx="7641362" cy="5324304"/>
          </a:xfrm>
          <a:prstGeom prst="rect">
            <a:avLst/>
          </a:prstGeom>
        </p:spPr>
      </p:pic>
    </p:spTree>
    <p:extLst>
      <p:ext uri="{BB962C8B-B14F-4D97-AF65-F5344CB8AC3E}">
        <p14:creationId xmlns:p14="http://schemas.microsoft.com/office/powerpoint/2010/main" val="139919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r>
              <a:rPr lang="en-US" dirty="0"/>
              <a:t>, </a:t>
            </a:r>
            <a:r>
              <a:rPr lang="en-US" i="1" dirty="0" err="1"/>
              <a:t>Necronomicon</a:t>
            </a:r>
            <a:endParaRPr lang="en-US" dirty="0"/>
          </a:p>
        </p:txBody>
      </p:sp>
      <p:pic>
        <p:nvPicPr>
          <p:cNvPr id="3" name="Picture 2"/>
          <p:cNvPicPr>
            <a:picLocks noChangeAspect="1"/>
          </p:cNvPicPr>
          <p:nvPr/>
        </p:nvPicPr>
        <p:blipFill>
          <a:blip r:embed="rId2"/>
          <a:stretch>
            <a:fillRect/>
          </a:stretch>
        </p:blipFill>
        <p:spPr>
          <a:xfrm>
            <a:off x="457200" y="1355326"/>
            <a:ext cx="8062526" cy="5502674"/>
          </a:xfrm>
          <a:prstGeom prst="rect">
            <a:avLst/>
          </a:prstGeom>
        </p:spPr>
      </p:pic>
    </p:spTree>
    <p:extLst>
      <p:ext uri="{BB962C8B-B14F-4D97-AF65-F5344CB8AC3E}">
        <p14:creationId xmlns:p14="http://schemas.microsoft.com/office/powerpoint/2010/main" val="59379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r>
              <a:rPr lang="en-US" dirty="0"/>
              <a:t>, </a:t>
            </a:r>
            <a:r>
              <a:rPr lang="en-US" i="1" dirty="0" err="1"/>
              <a:t>Necronomicon</a:t>
            </a:r>
            <a:endParaRPr lang="en-US" dirty="0"/>
          </a:p>
        </p:txBody>
      </p:sp>
      <p:pic>
        <p:nvPicPr>
          <p:cNvPr id="4" name="Picture 3"/>
          <p:cNvPicPr>
            <a:picLocks noChangeAspect="1"/>
          </p:cNvPicPr>
          <p:nvPr/>
        </p:nvPicPr>
        <p:blipFill>
          <a:blip r:embed="rId2"/>
          <a:stretch>
            <a:fillRect/>
          </a:stretch>
        </p:blipFill>
        <p:spPr>
          <a:xfrm>
            <a:off x="691919" y="1417638"/>
            <a:ext cx="7749803" cy="5440362"/>
          </a:xfrm>
          <a:prstGeom prst="rect">
            <a:avLst/>
          </a:prstGeom>
        </p:spPr>
      </p:pic>
    </p:spTree>
    <p:extLst>
      <p:ext uri="{BB962C8B-B14F-4D97-AF65-F5344CB8AC3E}">
        <p14:creationId xmlns:p14="http://schemas.microsoft.com/office/powerpoint/2010/main" val="760930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Signal Question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How would you relate these images, and the imagery of the alien in the film, to the idea of the uncanny? What about the abject? </a:t>
            </a:r>
            <a:endParaRPr lang="en-US"/>
          </a:p>
        </p:txBody>
      </p:sp>
    </p:spTree>
    <p:extLst>
      <p:ext uri="{BB962C8B-B14F-4D97-AF65-F5344CB8AC3E}">
        <p14:creationId xmlns:p14="http://schemas.microsoft.com/office/powerpoint/2010/main" val="357716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Cohen’s “Monster Theses”</a:t>
            </a:r>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dirty="0"/>
              <a:t>The Monster’s Body Is a Cultural Body</a:t>
            </a:r>
          </a:p>
          <a:p>
            <a:pPr marL="514350" indent="-514350">
              <a:buFont typeface="+mj-lt"/>
              <a:buAutoNum type="arabicPeriod"/>
            </a:pPr>
            <a:r>
              <a:rPr lang="en-US" dirty="0"/>
              <a:t>The Monster Always Escapes</a:t>
            </a:r>
          </a:p>
          <a:p>
            <a:pPr marL="514350" indent="-514350">
              <a:buFont typeface="+mj-lt"/>
              <a:buAutoNum type="arabicPeriod"/>
            </a:pPr>
            <a:r>
              <a:rPr lang="en-US" dirty="0"/>
              <a:t>The Monster is the Harbinger of Category Crisis</a:t>
            </a:r>
          </a:p>
          <a:p>
            <a:pPr marL="514350" indent="-514350">
              <a:buFont typeface="+mj-lt"/>
              <a:buAutoNum type="arabicPeriod"/>
            </a:pPr>
            <a:r>
              <a:rPr lang="en-US" dirty="0"/>
              <a:t>The Monster Dwells at the Gates of Difference</a:t>
            </a:r>
          </a:p>
          <a:p>
            <a:pPr marL="514350" indent="-514350">
              <a:buFont typeface="+mj-lt"/>
              <a:buAutoNum type="arabicPeriod"/>
            </a:pPr>
            <a:r>
              <a:rPr lang="en-US" dirty="0"/>
              <a:t>The Monster Polices the Borders of the Possible</a:t>
            </a:r>
          </a:p>
          <a:p>
            <a:pPr marL="514350" indent="-514350">
              <a:buFont typeface="+mj-lt"/>
              <a:buAutoNum type="arabicPeriod"/>
            </a:pPr>
            <a:r>
              <a:rPr lang="en-US" dirty="0"/>
              <a:t>Fear of the Monster is Really a Kind of Desire</a:t>
            </a:r>
          </a:p>
          <a:p>
            <a:pPr marL="514350" indent="-514350">
              <a:buFont typeface="+mj-lt"/>
              <a:buAutoNum type="arabicPeriod"/>
            </a:pPr>
            <a:r>
              <a:rPr lang="en-US" dirty="0"/>
              <a:t>The Monster Stands at the Threshold… of Becoming</a:t>
            </a:r>
          </a:p>
        </p:txBody>
      </p:sp>
    </p:spTree>
    <p:extLst>
      <p:ext uri="{BB962C8B-B14F-4D97-AF65-F5344CB8AC3E}">
        <p14:creationId xmlns:p14="http://schemas.microsoft.com/office/powerpoint/2010/main" val="369039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“Category Crisis”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solidFill>
                  <a:srgbClr val="F79646"/>
                </a:solidFill>
              </a:rPr>
              <a:t>Example: on </a:t>
            </a:r>
            <a:r>
              <a:rPr lang="en-US" i="1" dirty="0">
                <a:solidFill>
                  <a:srgbClr val="F79646"/>
                </a:solidFill>
              </a:rPr>
              <a:t>Alien</a:t>
            </a:r>
            <a:r>
              <a:rPr lang="en-US" dirty="0">
                <a:solidFill>
                  <a:srgbClr val="F79646"/>
                </a:solidFill>
              </a:rPr>
              <a:t> (dir. Ridley Scott, 1979)</a:t>
            </a:r>
          </a:p>
          <a:p>
            <a:pPr marL="0" indent="0">
              <a:buNone/>
            </a:pPr>
            <a:endParaRPr lang="en-US" dirty="0">
              <a:solidFill>
                <a:srgbClr val="F79646"/>
              </a:solidFill>
            </a:endParaRPr>
          </a:p>
          <a:p>
            <a:pPr marL="0" indent="0">
              <a:buNone/>
            </a:pPr>
            <a:r>
              <a:rPr lang="en-US" dirty="0">
                <a:solidFill>
                  <a:srgbClr val="F79646"/>
                </a:solidFill>
              </a:rPr>
              <a:t>“It is a </a:t>
            </a:r>
            <a:r>
              <a:rPr lang="en-US" dirty="0" err="1">
                <a:solidFill>
                  <a:srgbClr val="F79646"/>
                </a:solidFill>
              </a:rPr>
              <a:t>Linnean</a:t>
            </a:r>
            <a:r>
              <a:rPr lang="en-US" dirty="0">
                <a:solidFill>
                  <a:srgbClr val="F79646"/>
                </a:solidFill>
              </a:rPr>
              <a:t> nightmare, defying every natural law of evolution; by turns bivalve, crustacean, reptilian, and humanoid. It seems capable of lying dormant within its egg indefinitely. It sheds its skin like a snake, its carapace like an arthropod. It </a:t>
            </a:r>
            <a:r>
              <a:rPr lang="en-US" dirty="0" err="1">
                <a:solidFill>
                  <a:srgbClr val="F79646"/>
                </a:solidFill>
              </a:rPr>
              <a:t>desposts</a:t>
            </a:r>
            <a:r>
              <a:rPr lang="en-US" dirty="0">
                <a:solidFill>
                  <a:srgbClr val="F79646"/>
                </a:solidFill>
              </a:rPr>
              <a:t> its young into other species like a wasp…. It responds according to Lamarckian </a:t>
            </a:r>
            <a:r>
              <a:rPr lang="en-US" i="1" dirty="0">
                <a:solidFill>
                  <a:srgbClr val="F79646"/>
                </a:solidFill>
              </a:rPr>
              <a:t>and</a:t>
            </a:r>
            <a:r>
              <a:rPr lang="en-US" dirty="0">
                <a:solidFill>
                  <a:srgbClr val="F79646"/>
                </a:solidFill>
              </a:rPr>
              <a:t> Darwinian principles.” 		—critic Harvey Greenberg</a:t>
            </a:r>
          </a:p>
          <a:p>
            <a:pPr marL="0" indent="0">
              <a:buNone/>
            </a:pPr>
            <a:endParaRPr lang="en-US" dirty="0"/>
          </a:p>
        </p:txBody>
      </p:sp>
    </p:spTree>
    <p:extLst>
      <p:ext uri="{BB962C8B-B14F-4D97-AF65-F5344CB8AC3E}">
        <p14:creationId xmlns:p14="http://schemas.microsoft.com/office/powerpoint/2010/main" val="3052760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pic>
        <p:nvPicPr>
          <p:cNvPr id="5" name="Picture 4"/>
          <p:cNvPicPr>
            <a:picLocks noChangeAspect="1"/>
          </p:cNvPicPr>
          <p:nvPr/>
        </p:nvPicPr>
        <p:blipFill>
          <a:blip r:embed="rId2"/>
          <a:stretch>
            <a:fillRect/>
          </a:stretch>
        </p:blipFill>
        <p:spPr>
          <a:xfrm>
            <a:off x="967933" y="2981798"/>
            <a:ext cx="7620000" cy="3022600"/>
          </a:xfrm>
          <a:prstGeom prst="rect">
            <a:avLst/>
          </a:prstGeom>
        </p:spPr>
      </p:pic>
    </p:spTree>
    <p:extLst>
      <p:ext uri="{BB962C8B-B14F-4D97-AF65-F5344CB8AC3E}">
        <p14:creationId xmlns:p14="http://schemas.microsoft.com/office/powerpoint/2010/main" val="396846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chemeClr val="accent6"/>
                </a:solidFill>
              </a:rPr>
              <a:t>Alien</a:t>
            </a:r>
            <a:r>
              <a:rPr lang="en-US" dirty="0">
                <a:solidFill>
                  <a:schemeClr val="accent6"/>
                </a:solidFill>
              </a:rPr>
              <a:t> (dir. Ridley Scott, 1979)</a:t>
            </a:r>
            <a:endParaRPr lang="en-US" i="1" dirty="0">
              <a:solidFill>
                <a:schemeClr val="accent6"/>
              </a:solidFill>
            </a:endParaRPr>
          </a:p>
        </p:txBody>
      </p:sp>
      <p:sp>
        <p:nvSpPr>
          <p:cNvPr id="3" name="Content Placeholder 2"/>
          <p:cNvSpPr>
            <a:spLocks noGrp="1"/>
          </p:cNvSpPr>
          <p:nvPr>
            <p:ph idx="1"/>
          </p:nvPr>
        </p:nvSpPr>
        <p:spPr>
          <a:xfrm>
            <a:off x="457200" y="1600200"/>
            <a:ext cx="4545304" cy="4525963"/>
          </a:xfrm>
        </p:spPr>
        <p:txBody>
          <a:bodyPr>
            <a:normAutofit fontScale="92500" lnSpcReduction="10000"/>
          </a:bodyPr>
          <a:lstStyle/>
          <a:p>
            <a:r>
              <a:rPr lang="en-US" dirty="0"/>
              <a:t>Critical reception initially mixed</a:t>
            </a:r>
          </a:p>
          <a:p>
            <a:r>
              <a:rPr lang="en-US" dirty="0"/>
              <a:t>Now regarded as a classic</a:t>
            </a:r>
          </a:p>
          <a:p>
            <a:r>
              <a:rPr lang="en-US" dirty="0"/>
              <a:t>Box office success</a:t>
            </a:r>
          </a:p>
          <a:p>
            <a:r>
              <a:rPr lang="en-US" dirty="0"/>
              <a:t>Academy Awards for Visual Effects, Art Direction</a:t>
            </a:r>
          </a:p>
          <a:p>
            <a:r>
              <a:rPr lang="en-US" dirty="0"/>
              <a:t>First lead for Sigourney Weaver</a:t>
            </a:r>
          </a:p>
          <a:p>
            <a:endParaRPr lang="en-US" dirty="0"/>
          </a:p>
        </p:txBody>
      </p:sp>
      <p:pic>
        <p:nvPicPr>
          <p:cNvPr id="4" name="Picture 3"/>
          <p:cNvPicPr>
            <a:picLocks noChangeAspect="1"/>
          </p:cNvPicPr>
          <p:nvPr/>
        </p:nvPicPr>
        <p:blipFill>
          <a:blip r:embed="rId2"/>
          <a:stretch>
            <a:fillRect/>
          </a:stretch>
        </p:blipFill>
        <p:spPr>
          <a:xfrm>
            <a:off x="5695158" y="1534138"/>
            <a:ext cx="3448842" cy="5135776"/>
          </a:xfrm>
          <a:prstGeom prst="rect">
            <a:avLst/>
          </a:prstGeom>
        </p:spPr>
      </p:pic>
    </p:spTree>
    <p:extLst>
      <p:ext uri="{BB962C8B-B14F-4D97-AF65-F5344CB8AC3E}">
        <p14:creationId xmlns:p14="http://schemas.microsoft.com/office/powerpoint/2010/main" val="84963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pic>
        <p:nvPicPr>
          <p:cNvPr id="5" name="Content Placeholder 4"/>
          <p:cNvPicPr>
            <a:picLocks noGrp="1" noChangeAspect="1"/>
          </p:cNvPicPr>
          <p:nvPr>
            <p:ph idx="1"/>
          </p:nvPr>
        </p:nvPicPr>
        <p:blipFill>
          <a:blip r:embed="rId2"/>
          <a:srcRect t="1115" b="1115"/>
          <a:stretch>
            <a:fillRect/>
          </a:stretch>
        </p:blipFill>
        <p:spPr>
          <a:xfrm>
            <a:off x="457200" y="2332037"/>
            <a:ext cx="8229600" cy="4525963"/>
          </a:xfrm>
        </p:spPr>
      </p:pic>
    </p:spTree>
    <p:extLst>
      <p:ext uri="{BB962C8B-B14F-4D97-AF65-F5344CB8AC3E}">
        <p14:creationId xmlns:p14="http://schemas.microsoft.com/office/powerpoint/2010/main" val="65978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pic>
        <p:nvPicPr>
          <p:cNvPr id="4" name="Content Placeholder 3"/>
          <p:cNvPicPr>
            <a:picLocks noGrp="1" noChangeAspect="1"/>
          </p:cNvPicPr>
          <p:nvPr>
            <p:ph idx="1"/>
          </p:nvPr>
        </p:nvPicPr>
        <p:blipFill>
          <a:blip r:embed="rId2"/>
          <a:srcRect t="2164" b="2164"/>
          <a:stretch>
            <a:fillRect/>
          </a:stretch>
        </p:blipFill>
        <p:spPr>
          <a:xfrm>
            <a:off x="989811" y="2396970"/>
            <a:ext cx="7204197" cy="3962031"/>
          </a:xfrm>
        </p:spPr>
      </p:pic>
    </p:spTree>
    <p:extLst>
      <p:ext uri="{BB962C8B-B14F-4D97-AF65-F5344CB8AC3E}">
        <p14:creationId xmlns:p14="http://schemas.microsoft.com/office/powerpoint/2010/main" val="328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pic>
        <p:nvPicPr>
          <p:cNvPr id="6" name="Picture 5"/>
          <p:cNvPicPr>
            <a:picLocks noChangeAspect="1"/>
          </p:cNvPicPr>
          <p:nvPr/>
        </p:nvPicPr>
        <p:blipFill>
          <a:blip r:embed="rId2"/>
          <a:stretch>
            <a:fillRect/>
          </a:stretch>
        </p:blipFill>
        <p:spPr>
          <a:xfrm>
            <a:off x="1397000" y="2241305"/>
            <a:ext cx="6350000" cy="4343400"/>
          </a:xfrm>
          <a:prstGeom prst="rect">
            <a:avLst/>
          </a:prstGeom>
        </p:spPr>
      </p:pic>
    </p:spTree>
    <p:extLst>
      <p:ext uri="{BB962C8B-B14F-4D97-AF65-F5344CB8AC3E}">
        <p14:creationId xmlns:p14="http://schemas.microsoft.com/office/powerpoint/2010/main" val="2501031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122333"/>
          </a:xfrm>
        </p:spPr>
        <p:txBody>
          <a:bodyPr>
            <a:normAutofit fontScale="90000"/>
          </a:bodyPr>
          <a:lstStyle/>
          <a:p>
            <a:r>
              <a:rPr lang="en-US" dirty="0"/>
              <a:t>Thesis 3: </a:t>
            </a:r>
            <a:br>
              <a:rPr lang="en-US" dirty="0"/>
            </a:br>
            <a:r>
              <a:rPr lang="en-US" dirty="0"/>
              <a:t>The Monster is the Harbinger of Category Crisis</a:t>
            </a:r>
            <a:br>
              <a:rPr lang="en-US" dirty="0"/>
            </a:br>
            <a:endParaRPr lang="en-US" dirty="0"/>
          </a:p>
        </p:txBody>
      </p:sp>
      <p:pic>
        <p:nvPicPr>
          <p:cNvPr id="4" name="Picture 3"/>
          <p:cNvPicPr>
            <a:picLocks noChangeAspect="1"/>
          </p:cNvPicPr>
          <p:nvPr/>
        </p:nvPicPr>
        <p:blipFill>
          <a:blip r:embed="rId2"/>
          <a:stretch>
            <a:fillRect/>
          </a:stretch>
        </p:blipFill>
        <p:spPr>
          <a:xfrm>
            <a:off x="983902" y="2184140"/>
            <a:ext cx="7107980" cy="4585794"/>
          </a:xfrm>
          <a:prstGeom prst="rect">
            <a:avLst/>
          </a:prstGeom>
        </p:spPr>
      </p:pic>
    </p:spTree>
    <p:extLst>
      <p:ext uri="{BB962C8B-B14F-4D97-AF65-F5344CB8AC3E}">
        <p14:creationId xmlns:p14="http://schemas.microsoft.com/office/powerpoint/2010/main" val="283009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Powers of Horror: Maternity</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“Woman’s birth-giving function has provided the horror film with an important source of many of its most horrific images—its intrauterine iconography, the </a:t>
            </a:r>
            <a:r>
              <a:rPr lang="en-US" dirty="0" err="1"/>
              <a:t>parthenogenetic</a:t>
            </a:r>
            <a:r>
              <a:rPr lang="en-US" dirty="0"/>
              <a:t> mother, evocations of the uncanny and images of alien births.” (Barbara Creed) </a:t>
            </a:r>
          </a:p>
          <a:p>
            <a:pPr marL="0" indent="0">
              <a:buNone/>
            </a:pPr>
            <a:endParaRPr lang="en-US" dirty="0" smtClean="0"/>
          </a:p>
          <a:p>
            <a:pPr marL="0" indent="0">
              <a:buNone/>
            </a:pPr>
            <a:r>
              <a:rPr lang="en-US" dirty="0" smtClean="0"/>
              <a:t>[Parthenogenesis: “reproduction </a:t>
            </a:r>
            <a:r>
              <a:rPr lang="en-US" dirty="0"/>
              <a:t>by development of an unfertilized usually female gamete that occurs especially among lower plants and invertebrate </a:t>
            </a:r>
            <a:r>
              <a:rPr lang="en-US" dirty="0" smtClean="0"/>
              <a:t>animals” (Webster)]</a:t>
            </a:r>
            <a:endParaRPr lang="en-US" dirty="0"/>
          </a:p>
        </p:txBody>
      </p:sp>
    </p:spTree>
    <p:extLst>
      <p:ext uri="{BB962C8B-B14F-4D97-AF65-F5344CB8AC3E}">
        <p14:creationId xmlns:p14="http://schemas.microsoft.com/office/powerpoint/2010/main" val="1756293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a:t>
            </a:r>
            <a:r>
              <a:rPr lang="en-US" dirty="0"/>
              <a:t> (1979)</a:t>
            </a:r>
            <a:endParaRPr lang="en-US" i="1" dirty="0"/>
          </a:p>
        </p:txBody>
      </p:sp>
      <p:pic>
        <p:nvPicPr>
          <p:cNvPr id="4" name="Picture 3"/>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4000620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3788" y="162412"/>
            <a:ext cx="6731000" cy="3810000"/>
          </a:xfrm>
          <a:prstGeom prst="rect">
            <a:avLst/>
          </a:prstGeom>
        </p:spPr>
      </p:pic>
      <p:sp>
        <p:nvSpPr>
          <p:cNvPr id="5" name="TextBox 4"/>
          <p:cNvSpPr txBox="1"/>
          <p:nvPr/>
        </p:nvSpPr>
        <p:spPr>
          <a:xfrm>
            <a:off x="1727550" y="4439465"/>
            <a:ext cx="5903414" cy="2308324"/>
          </a:xfrm>
          <a:prstGeom prst="rect">
            <a:avLst/>
          </a:prstGeom>
          <a:noFill/>
        </p:spPr>
        <p:txBody>
          <a:bodyPr wrap="square" rtlCol="0">
            <a:spAutoFit/>
          </a:bodyPr>
          <a:lstStyle/>
          <a:p>
            <a:r>
              <a:rPr lang="en-US" dirty="0"/>
              <a:t>“The second birth scene – more a conception – involves two men and a woman collectively imaged as three clumsy sperm-like figures entering the vaginal opening between the upstretched ‘legs’ of an alien spaceship. Entering a corridor that exudes the ooze of biology, they establish an effective visual trope: the confusion of organic and mechanical textures, which gives the alien his camouflage.” </a:t>
            </a:r>
          </a:p>
          <a:p>
            <a:r>
              <a:rPr lang="en-US" dirty="0"/>
              <a:t>							–Critic James Kavanagh</a:t>
            </a:r>
          </a:p>
        </p:txBody>
      </p:sp>
    </p:spTree>
    <p:extLst>
      <p:ext uri="{BB962C8B-B14F-4D97-AF65-F5344CB8AC3E}">
        <p14:creationId xmlns:p14="http://schemas.microsoft.com/office/powerpoint/2010/main" val="432086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 </a:t>
            </a:r>
            <a:r>
              <a:rPr lang="en-US" dirty="0"/>
              <a:t>(1979)</a:t>
            </a:r>
            <a:endParaRPr lang="en-US" i="1" dirty="0"/>
          </a:p>
        </p:txBody>
      </p:sp>
      <p:pic>
        <p:nvPicPr>
          <p:cNvPr id="4" name="Picture 3"/>
          <p:cNvPicPr>
            <a:picLocks noChangeAspect="1"/>
          </p:cNvPicPr>
          <p:nvPr/>
        </p:nvPicPr>
        <p:blipFill>
          <a:blip r:embed="rId2"/>
          <a:stretch>
            <a:fillRect/>
          </a:stretch>
        </p:blipFill>
        <p:spPr>
          <a:xfrm>
            <a:off x="457200" y="1714500"/>
            <a:ext cx="8207470" cy="4616702"/>
          </a:xfrm>
          <a:prstGeom prst="rect">
            <a:avLst/>
          </a:prstGeom>
        </p:spPr>
      </p:pic>
    </p:spTree>
    <p:extLst>
      <p:ext uri="{BB962C8B-B14F-4D97-AF65-F5344CB8AC3E}">
        <p14:creationId xmlns:p14="http://schemas.microsoft.com/office/powerpoint/2010/main" val="912525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Aliens</a:t>
            </a:r>
            <a:r>
              <a:rPr lang="en-US" dirty="0"/>
              <a:t> (1979)</a:t>
            </a:r>
            <a:endParaRPr lang="en-US" i="1" dirty="0"/>
          </a:p>
        </p:txBody>
      </p:sp>
      <p:pic>
        <p:nvPicPr>
          <p:cNvPr id="4" name="Picture 3"/>
          <p:cNvPicPr>
            <a:picLocks noChangeAspect="1"/>
          </p:cNvPicPr>
          <p:nvPr/>
        </p:nvPicPr>
        <p:blipFill>
          <a:blip r:embed="rId2"/>
          <a:stretch>
            <a:fillRect/>
          </a:stretch>
        </p:blipFill>
        <p:spPr>
          <a:xfrm>
            <a:off x="0" y="1714500"/>
            <a:ext cx="9144000" cy="5143500"/>
          </a:xfrm>
          <a:prstGeom prst="rect">
            <a:avLst/>
          </a:prstGeom>
        </p:spPr>
      </p:pic>
    </p:spTree>
    <p:extLst>
      <p:ext uri="{BB962C8B-B14F-4D97-AF65-F5344CB8AC3E}">
        <p14:creationId xmlns:p14="http://schemas.microsoft.com/office/powerpoint/2010/main" val="4254453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Aliens</a:t>
            </a:r>
            <a:r>
              <a:rPr lang="en-US" dirty="0"/>
              <a:t> (1986)</a:t>
            </a:r>
            <a:endParaRPr lang="en-US" i="1" dirty="0"/>
          </a:p>
        </p:txBody>
      </p:sp>
      <p:pic>
        <p:nvPicPr>
          <p:cNvPr id="4" name="Picture 3"/>
          <p:cNvPicPr>
            <a:picLocks noChangeAspect="1"/>
          </p:cNvPicPr>
          <p:nvPr/>
        </p:nvPicPr>
        <p:blipFill>
          <a:blip r:embed="rId2"/>
          <a:stretch>
            <a:fillRect/>
          </a:stretch>
        </p:blipFill>
        <p:spPr>
          <a:xfrm>
            <a:off x="977965" y="1417638"/>
            <a:ext cx="7412895" cy="4878163"/>
          </a:xfrm>
          <a:prstGeom prst="rect">
            <a:avLst/>
          </a:prstGeom>
        </p:spPr>
      </p:pic>
    </p:spTree>
    <p:extLst>
      <p:ext uri="{BB962C8B-B14F-4D97-AF65-F5344CB8AC3E}">
        <p14:creationId xmlns:p14="http://schemas.microsoft.com/office/powerpoint/2010/main" val="157836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Ridley Scott (b. 1937, England)</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pPr marL="0" indent="0">
              <a:buNone/>
            </a:pPr>
            <a:endParaRPr lang="en-US" dirty="0"/>
          </a:p>
          <a:p>
            <a:pPr marL="0" indent="0">
              <a:buNone/>
            </a:pPr>
            <a:r>
              <a:rPr lang="en-US" dirty="0"/>
              <a:t>Select Filmography: </a:t>
            </a:r>
          </a:p>
          <a:p>
            <a:r>
              <a:rPr lang="en-US" i="1" dirty="0"/>
              <a:t>Alien</a:t>
            </a:r>
            <a:r>
              <a:rPr lang="en-US" dirty="0"/>
              <a:t> (1979)</a:t>
            </a:r>
          </a:p>
          <a:p>
            <a:r>
              <a:rPr lang="en-US" i="1" dirty="0"/>
              <a:t>Blade Runner</a:t>
            </a:r>
            <a:r>
              <a:rPr lang="en-US" dirty="0"/>
              <a:t> (1982)</a:t>
            </a:r>
          </a:p>
          <a:p>
            <a:r>
              <a:rPr lang="en-US" i="1" dirty="0"/>
              <a:t>Legend</a:t>
            </a:r>
            <a:r>
              <a:rPr lang="en-US" dirty="0"/>
              <a:t> (1985)</a:t>
            </a:r>
          </a:p>
          <a:p>
            <a:r>
              <a:rPr lang="en-US" i="1" dirty="0"/>
              <a:t>Thelma &amp; Louise</a:t>
            </a:r>
            <a:r>
              <a:rPr lang="en-US" dirty="0"/>
              <a:t> (1991)</a:t>
            </a:r>
          </a:p>
          <a:p>
            <a:r>
              <a:rPr lang="en-US" i="1" dirty="0"/>
              <a:t>Gladiator</a:t>
            </a:r>
            <a:r>
              <a:rPr lang="en-US" dirty="0"/>
              <a:t> (2000)</a:t>
            </a:r>
          </a:p>
          <a:p>
            <a:r>
              <a:rPr lang="en-US" i="1" dirty="0"/>
              <a:t>Prometheus</a:t>
            </a:r>
            <a:r>
              <a:rPr lang="en-US" dirty="0"/>
              <a:t> (2012)</a:t>
            </a:r>
          </a:p>
          <a:p>
            <a:r>
              <a:rPr lang="en-US" i="1" dirty="0"/>
              <a:t>Alien: Covenant</a:t>
            </a:r>
            <a:r>
              <a:rPr lang="en-US" dirty="0"/>
              <a:t> (2017)</a:t>
            </a:r>
          </a:p>
          <a:p>
            <a:pPr lvl="1"/>
            <a:r>
              <a:rPr lang="en-US" sz="2100" dirty="0">
                <a:solidFill>
                  <a:srgbClr val="FF0000"/>
                </a:solidFill>
              </a:rPr>
              <a:t>If you spoil this I will end you</a:t>
            </a:r>
          </a:p>
        </p:txBody>
      </p:sp>
      <p:pic>
        <p:nvPicPr>
          <p:cNvPr id="4" name="Picture 3"/>
          <p:cNvPicPr>
            <a:picLocks noChangeAspect="1"/>
          </p:cNvPicPr>
          <p:nvPr/>
        </p:nvPicPr>
        <p:blipFill>
          <a:blip r:embed="rId2"/>
          <a:stretch>
            <a:fillRect/>
          </a:stretch>
        </p:blipFill>
        <p:spPr>
          <a:xfrm>
            <a:off x="5502754" y="1464192"/>
            <a:ext cx="3641246" cy="5393808"/>
          </a:xfrm>
          <a:prstGeom prst="rect">
            <a:avLst/>
          </a:prstGeom>
        </p:spPr>
      </p:pic>
    </p:spTree>
    <p:extLst>
      <p:ext uri="{BB962C8B-B14F-4D97-AF65-F5344CB8AC3E}">
        <p14:creationId xmlns:p14="http://schemas.microsoft.com/office/powerpoint/2010/main" val="2992705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590" y="274638"/>
            <a:ext cx="3518210" cy="1143000"/>
          </a:xfrm>
        </p:spPr>
        <p:txBody>
          <a:bodyPr/>
          <a:lstStyle/>
          <a:p>
            <a:r>
              <a:rPr lang="en-US" i="1" dirty="0"/>
              <a:t>Aliens </a:t>
            </a:r>
            <a:r>
              <a:rPr lang="en-US" dirty="0"/>
              <a:t>(1986)</a:t>
            </a:r>
            <a:endParaRPr lang="en-US" i="1" dirty="0"/>
          </a:p>
        </p:txBody>
      </p:sp>
      <p:pic>
        <p:nvPicPr>
          <p:cNvPr id="4" name="Picture 3"/>
          <p:cNvPicPr>
            <a:picLocks noChangeAspect="1"/>
          </p:cNvPicPr>
          <p:nvPr/>
        </p:nvPicPr>
        <p:blipFill>
          <a:blip r:embed="rId2"/>
          <a:stretch>
            <a:fillRect/>
          </a:stretch>
        </p:blipFill>
        <p:spPr>
          <a:xfrm>
            <a:off x="0" y="0"/>
            <a:ext cx="5168590" cy="6858000"/>
          </a:xfrm>
          <a:prstGeom prst="rect">
            <a:avLst/>
          </a:prstGeom>
        </p:spPr>
      </p:pic>
    </p:spTree>
    <p:extLst>
      <p:ext uri="{BB962C8B-B14F-4D97-AF65-F5344CB8AC3E}">
        <p14:creationId xmlns:p14="http://schemas.microsoft.com/office/powerpoint/2010/main" val="412698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 Resurrection</a:t>
            </a:r>
            <a:r>
              <a:rPr lang="en-US" dirty="0"/>
              <a:t> (1997)</a:t>
            </a:r>
            <a:endParaRPr lang="en-US" i="1" dirty="0"/>
          </a:p>
        </p:txBody>
      </p:sp>
      <p:pic>
        <p:nvPicPr>
          <p:cNvPr id="4" name="Picture 3"/>
          <p:cNvPicPr>
            <a:picLocks noChangeAspect="1"/>
          </p:cNvPicPr>
          <p:nvPr/>
        </p:nvPicPr>
        <p:blipFill>
          <a:blip r:embed="rId2"/>
          <a:stretch>
            <a:fillRect/>
          </a:stretch>
        </p:blipFill>
        <p:spPr>
          <a:xfrm>
            <a:off x="248109" y="2169030"/>
            <a:ext cx="8672623" cy="3700319"/>
          </a:xfrm>
          <a:prstGeom prst="rect">
            <a:avLst/>
          </a:prstGeom>
        </p:spPr>
      </p:pic>
    </p:spTree>
    <p:extLst>
      <p:ext uri="{BB962C8B-B14F-4D97-AF65-F5344CB8AC3E}">
        <p14:creationId xmlns:p14="http://schemas.microsoft.com/office/powerpoint/2010/main" val="371961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 Resurrection</a:t>
            </a:r>
            <a:r>
              <a:rPr lang="en-US" dirty="0"/>
              <a:t> (1997)</a:t>
            </a:r>
          </a:p>
        </p:txBody>
      </p:sp>
      <p:pic>
        <p:nvPicPr>
          <p:cNvPr id="4" name="Picture 3"/>
          <p:cNvPicPr>
            <a:picLocks noChangeAspect="1"/>
          </p:cNvPicPr>
          <p:nvPr/>
        </p:nvPicPr>
        <p:blipFill>
          <a:blip r:embed="rId2"/>
          <a:stretch>
            <a:fillRect/>
          </a:stretch>
        </p:blipFill>
        <p:spPr>
          <a:xfrm>
            <a:off x="762401" y="1414040"/>
            <a:ext cx="7619198" cy="5035020"/>
          </a:xfrm>
          <a:prstGeom prst="rect">
            <a:avLst/>
          </a:prstGeom>
        </p:spPr>
      </p:pic>
    </p:spTree>
    <p:extLst>
      <p:ext uri="{BB962C8B-B14F-4D97-AF65-F5344CB8AC3E}">
        <p14:creationId xmlns:p14="http://schemas.microsoft.com/office/powerpoint/2010/main" val="3768085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Alien: Resurrection</a:t>
            </a:r>
            <a:r>
              <a:rPr lang="en-US" dirty="0"/>
              <a:t> (1997)</a:t>
            </a:r>
          </a:p>
        </p:txBody>
      </p:sp>
      <p:pic>
        <p:nvPicPr>
          <p:cNvPr id="4" name="Picture 3"/>
          <p:cNvPicPr>
            <a:picLocks noChangeAspect="1"/>
          </p:cNvPicPr>
          <p:nvPr/>
        </p:nvPicPr>
        <p:blipFill>
          <a:blip r:embed="rId2"/>
          <a:stretch>
            <a:fillRect/>
          </a:stretch>
        </p:blipFill>
        <p:spPr>
          <a:xfrm>
            <a:off x="666533" y="1693706"/>
            <a:ext cx="7810935" cy="4252620"/>
          </a:xfrm>
          <a:prstGeom prst="rect">
            <a:avLst/>
          </a:prstGeom>
        </p:spPr>
      </p:pic>
    </p:spTree>
    <p:extLst>
      <p:ext uri="{BB962C8B-B14F-4D97-AF65-F5344CB8AC3E}">
        <p14:creationId xmlns:p14="http://schemas.microsoft.com/office/powerpoint/2010/main" val="195366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79646"/>
                </a:solidFill>
              </a:rPr>
              <a:t>The Powers of Horror: Maternity</a:t>
            </a:r>
          </a:p>
        </p:txBody>
      </p:sp>
      <p:sp>
        <p:nvSpPr>
          <p:cNvPr id="3" name="Content Placeholder 2"/>
          <p:cNvSpPr>
            <a:spLocks noGrp="1"/>
          </p:cNvSpPr>
          <p:nvPr>
            <p:ph idx="1"/>
          </p:nvPr>
        </p:nvSpPr>
        <p:spPr/>
        <p:txBody>
          <a:bodyPr/>
          <a:lstStyle/>
          <a:p>
            <a:pPr marL="0" indent="0">
              <a:buNone/>
            </a:pPr>
            <a:r>
              <a:rPr lang="en-US" dirty="0"/>
              <a:t>“Virtually all horror texts represent the monstrous-feminine in relation to </a:t>
            </a:r>
            <a:r>
              <a:rPr lang="en-US" dirty="0" err="1"/>
              <a:t>Kristeva’s</a:t>
            </a:r>
            <a:r>
              <a:rPr lang="en-US" dirty="0"/>
              <a:t> notion of maternal authority and the mapping of the self’s clean and proper body. Images of blood, vomit, pus, shit, etc., are central to our culturally/socially constructed notions of the horrific.” </a:t>
            </a:r>
            <a:endParaRPr lang="en-US" dirty="0" smtClean="0"/>
          </a:p>
          <a:p>
            <a:pPr marL="0" indent="0">
              <a:buNone/>
            </a:pPr>
            <a:endParaRPr lang="en-US" dirty="0"/>
          </a:p>
        </p:txBody>
      </p:sp>
    </p:spTree>
    <p:extLst>
      <p:ext uri="{BB962C8B-B14F-4D97-AF65-F5344CB8AC3E}">
        <p14:creationId xmlns:p14="http://schemas.microsoft.com/office/powerpoint/2010/main" val="2727657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Powers of Horror: Maternity</a:t>
            </a:r>
            <a:endParaRPr lang="en-US" dirty="0"/>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“Viewing the horror film signifies a desire not only for perverse pleasure . . . But also a desire, once having been filled with perversity, taken pleasure in perversity, to throw up, through out, eject the abject (from the safety of the spectator’s seat.”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horror film attempts to bring about a confrontation with the abject (the corpse, bodily wastes, the monstrous-feminine) in order finally to eject the abject and redraw the boundaries between the human and the non-human.”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endParaRPr lang="en-US" dirty="0"/>
          </a:p>
        </p:txBody>
      </p:sp>
    </p:spTree>
    <p:extLst>
      <p:ext uri="{BB962C8B-B14F-4D97-AF65-F5344CB8AC3E}">
        <p14:creationId xmlns:p14="http://schemas.microsoft.com/office/powerpoint/2010/main" val="129219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Genital Imagery in Science Fiction…</a:t>
            </a:r>
          </a:p>
        </p:txBody>
      </p:sp>
      <p:sp>
        <p:nvSpPr>
          <p:cNvPr id="3" name="Content Placeholder 2"/>
          <p:cNvSpPr>
            <a:spLocks noGrp="1"/>
          </p:cNvSpPr>
          <p:nvPr>
            <p:ph idx="1"/>
          </p:nvPr>
        </p:nvSpPr>
        <p:spPr>
          <a:xfrm>
            <a:off x="457200" y="1600200"/>
            <a:ext cx="8229600" cy="1921411"/>
          </a:xfrm>
        </p:spPr>
        <p:txBody>
          <a:bodyPr>
            <a:normAutofit/>
          </a:bodyPr>
          <a:lstStyle/>
          <a:p>
            <a:pPr marL="0" indent="0">
              <a:buNone/>
            </a:pPr>
            <a:r>
              <a:rPr lang="en-US" sz="2200" dirty="0">
                <a:hlinkClick r:id="rId2"/>
              </a:rPr>
              <a:t>http://www.buzzfeed.com/alisonwillmore/19-movie-monsters-that-look-like-penises-and-vaginas#.ytYvoR3xk</a:t>
            </a:r>
            <a:r>
              <a:rPr lang="en-US" sz="2200" dirty="0"/>
              <a:t> </a:t>
            </a:r>
          </a:p>
        </p:txBody>
      </p:sp>
      <p:pic>
        <p:nvPicPr>
          <p:cNvPr id="4" name="Picture 3"/>
          <p:cNvPicPr>
            <a:picLocks noChangeAspect="1"/>
          </p:cNvPicPr>
          <p:nvPr/>
        </p:nvPicPr>
        <p:blipFill>
          <a:blip r:embed="rId3"/>
          <a:stretch>
            <a:fillRect/>
          </a:stretch>
        </p:blipFill>
        <p:spPr>
          <a:xfrm>
            <a:off x="0" y="2424716"/>
            <a:ext cx="9144000" cy="5143500"/>
          </a:xfrm>
          <a:prstGeom prst="rect">
            <a:avLst/>
          </a:prstGeom>
        </p:spPr>
      </p:pic>
    </p:spTree>
    <p:extLst>
      <p:ext uri="{BB962C8B-B14F-4D97-AF65-F5344CB8AC3E}">
        <p14:creationId xmlns:p14="http://schemas.microsoft.com/office/powerpoint/2010/main" val="576153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a:lstStyle/>
          <a:p>
            <a:pPr marL="0" indent="0">
              <a:buNone/>
            </a:pPr>
            <a:r>
              <a:rPr lang="en-US" i="1" dirty="0"/>
              <a:t>Alien</a:t>
            </a:r>
            <a:r>
              <a:rPr lang="en-US" dirty="0"/>
              <a:t> seems to use maternal and reproductive imagery as a source or horror; at the same time, it presents a strong (maternal) female character in opposition to these forces. Are these aspects of the maternal presented differently? How so? Does the film have a position on this? </a:t>
            </a:r>
            <a:endParaRPr lang="en-US" i="1" dirty="0"/>
          </a:p>
        </p:txBody>
      </p:sp>
    </p:spTree>
    <p:extLst>
      <p:ext uri="{BB962C8B-B14F-4D97-AF65-F5344CB8AC3E}">
        <p14:creationId xmlns:p14="http://schemas.microsoft.com/office/powerpoint/2010/main" val="2256907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marL="0" indent="0">
              <a:buNone/>
            </a:pPr>
            <a:r>
              <a:rPr lang="en-US" dirty="0"/>
              <a:t>“The alien, which is fond of womb-like and vaginal-like spaces, is distinctly phallic, and it attacks Ripley, like a fantasy rapist, while she is undressing. But the alien is also equipped with a rather impressive set of vaginal teeth. It is born of eggs, and it continually gives birth to itself, once in a gory evocation of childbirth at the dining room table. In this respect, the alien is a potent expression of male terror at female sexuality and at castrating females in general.”</a:t>
            </a:r>
          </a:p>
          <a:p>
            <a:pPr marL="0" indent="0">
              <a:buNone/>
            </a:pPr>
            <a:endParaRPr lang="en-US" dirty="0"/>
          </a:p>
          <a:p>
            <a:pPr marL="0" indent="0">
              <a:buNone/>
            </a:pPr>
            <a:r>
              <a:rPr lang="en-US" dirty="0"/>
              <a:t>					--Critic Judith Newton</a:t>
            </a:r>
          </a:p>
        </p:txBody>
      </p:sp>
    </p:spTree>
    <p:extLst>
      <p:ext uri="{BB962C8B-B14F-4D97-AF65-F5344CB8AC3E}">
        <p14:creationId xmlns:p14="http://schemas.microsoft.com/office/powerpoint/2010/main" val="296599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Signal Question</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i="1" dirty="0"/>
              <a:t>Alien</a:t>
            </a:r>
            <a:r>
              <a:rPr lang="en-US" dirty="0"/>
              <a:t> is a classic of “science fiction,” and it deals with a common theme in the genre: the role of science and/or technology in relation to humanity/ monstrosity (cf. </a:t>
            </a:r>
            <a:r>
              <a:rPr lang="en-US" i="1" dirty="0"/>
              <a:t>Frankenstein</a:t>
            </a:r>
            <a:r>
              <a:rPr lang="en-US" dirty="0"/>
              <a:t>,</a:t>
            </a:r>
            <a:r>
              <a:rPr lang="en-US" i="1" dirty="0"/>
              <a:t> The Fly</a:t>
            </a:r>
            <a:r>
              <a:rPr lang="en-US" dirty="0"/>
              <a:t>. What might the film be trying to tell us about science and/or technology? What part does the “monster” play in this theme?</a:t>
            </a:r>
          </a:p>
          <a:p>
            <a:pPr marL="0" indent="0">
              <a:buNone/>
            </a:pPr>
            <a:endParaRPr lang="en-US" i="1" dirty="0"/>
          </a:p>
          <a:p>
            <a:pPr marL="0" indent="0">
              <a:buNone/>
            </a:pPr>
            <a:endParaRPr lang="en-US" i="1" dirty="0">
              <a:solidFill>
                <a:srgbClr val="FFFF00"/>
              </a:solidFill>
            </a:endParaRPr>
          </a:p>
        </p:txBody>
      </p:sp>
    </p:spTree>
    <p:extLst>
      <p:ext uri="{BB962C8B-B14F-4D97-AF65-F5344CB8AC3E}">
        <p14:creationId xmlns:p14="http://schemas.microsoft.com/office/powerpoint/2010/main" val="243009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Uncanny</a:t>
            </a:r>
          </a:p>
        </p:txBody>
      </p:sp>
      <p:sp>
        <p:nvSpPr>
          <p:cNvPr id="3" name="Content Placeholder 2"/>
          <p:cNvSpPr>
            <a:spLocks noGrp="1"/>
          </p:cNvSpPr>
          <p:nvPr>
            <p:ph idx="1"/>
          </p:nvPr>
        </p:nvSpPr>
        <p:spPr>
          <a:xfrm>
            <a:off x="4952889" y="1286610"/>
            <a:ext cx="4191111" cy="5571390"/>
          </a:xfrm>
        </p:spPr>
        <p:txBody>
          <a:bodyPr>
            <a:normAutofit fontScale="92500"/>
          </a:bodyPr>
          <a:lstStyle/>
          <a:p>
            <a:r>
              <a:rPr lang="en-US" dirty="0">
                <a:solidFill>
                  <a:srgbClr val="F79646"/>
                </a:solidFill>
              </a:rPr>
              <a:t>That which is both familiar </a:t>
            </a:r>
            <a:r>
              <a:rPr lang="en-US" i="1" dirty="0">
                <a:solidFill>
                  <a:srgbClr val="F79646"/>
                </a:solidFill>
              </a:rPr>
              <a:t>and</a:t>
            </a:r>
            <a:r>
              <a:rPr lang="en-US" dirty="0">
                <a:solidFill>
                  <a:srgbClr val="F79646"/>
                </a:solidFill>
              </a:rPr>
              <a:t> unfamiliar</a:t>
            </a:r>
          </a:p>
          <a:p>
            <a:r>
              <a:rPr lang="en-US" dirty="0">
                <a:solidFill>
                  <a:srgbClr val="F79646"/>
                </a:solidFill>
              </a:rPr>
              <a:t>Produces discomfort, cognitive dissonance</a:t>
            </a:r>
          </a:p>
          <a:p>
            <a:r>
              <a:rPr lang="en-US" dirty="0">
                <a:solidFill>
                  <a:srgbClr val="F79646"/>
                </a:solidFill>
              </a:rPr>
              <a:t>Related to anxiety, apprehension</a:t>
            </a:r>
          </a:p>
          <a:p>
            <a:r>
              <a:rPr lang="en-US" dirty="0">
                <a:solidFill>
                  <a:srgbClr val="F79646"/>
                </a:solidFill>
              </a:rPr>
              <a:t>Ambiguity between animate and inanimate</a:t>
            </a:r>
          </a:p>
          <a:p>
            <a:r>
              <a:rPr lang="en-US" dirty="0">
                <a:solidFill>
                  <a:srgbClr val="F79646"/>
                </a:solidFill>
              </a:rPr>
              <a:t>Examples: dolls, wax figures, automatons, corpses, </a:t>
            </a:r>
            <a:r>
              <a:rPr lang="en-US" i="1" dirty="0" err="1">
                <a:solidFill>
                  <a:srgbClr val="F79646"/>
                </a:solidFill>
              </a:rPr>
              <a:t>deja</a:t>
            </a:r>
            <a:r>
              <a:rPr lang="en-US" i="1" dirty="0">
                <a:solidFill>
                  <a:srgbClr val="F79646"/>
                </a:solidFill>
              </a:rPr>
              <a:t> vu</a:t>
            </a:r>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0" y="1286609"/>
            <a:ext cx="4952890" cy="3327017"/>
          </a:xfrm>
          <a:prstGeom prst="rect">
            <a:avLst/>
          </a:prstGeom>
        </p:spPr>
      </p:pic>
    </p:spTree>
    <p:extLst>
      <p:ext uri="{BB962C8B-B14F-4D97-AF65-F5344CB8AC3E}">
        <p14:creationId xmlns:p14="http://schemas.microsoft.com/office/powerpoint/2010/main" val="406338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79646"/>
                </a:solidFill>
              </a:rPr>
              <a:t>Masahiro Mori, “The Uncanny Valley”</a:t>
            </a:r>
          </a:p>
        </p:txBody>
      </p:sp>
      <p:sp>
        <p:nvSpPr>
          <p:cNvPr id="7" name="Content Placeholder 6"/>
          <p:cNvSpPr>
            <a:spLocks noGrp="1"/>
          </p:cNvSpPr>
          <p:nvPr>
            <p:ph idx="1"/>
          </p:nvPr>
        </p:nvSpPr>
        <p:spPr/>
        <p:txBody>
          <a:bodyPr/>
          <a:lstStyle/>
          <a:p>
            <a:pPr marL="0" indent="0">
              <a:buNone/>
            </a:pPr>
            <a:endParaRPr lang="en-US" dirty="0"/>
          </a:p>
        </p:txBody>
      </p:sp>
      <p:pic>
        <p:nvPicPr>
          <p:cNvPr id="8" name="Picture 7"/>
          <p:cNvPicPr>
            <a:picLocks noChangeAspect="1"/>
          </p:cNvPicPr>
          <p:nvPr/>
        </p:nvPicPr>
        <p:blipFill>
          <a:blip r:embed="rId2"/>
          <a:stretch>
            <a:fillRect/>
          </a:stretch>
        </p:blipFill>
        <p:spPr>
          <a:xfrm>
            <a:off x="377614" y="1508774"/>
            <a:ext cx="8309186" cy="5101454"/>
          </a:xfrm>
          <a:prstGeom prst="rect">
            <a:avLst/>
          </a:prstGeom>
        </p:spPr>
      </p:pic>
    </p:spTree>
    <p:extLst>
      <p:ext uri="{BB962C8B-B14F-4D97-AF65-F5344CB8AC3E}">
        <p14:creationId xmlns:p14="http://schemas.microsoft.com/office/powerpoint/2010/main" val="349217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The Freudian “Uncanny”</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pPr marL="0" indent="0">
              <a:buNone/>
            </a:pPr>
            <a:r>
              <a:rPr lang="en-US" dirty="0"/>
              <a:t>When we find something to be "uncanny," it's because it reminds us of our own repressed desires. In the repetition or reoccurrence of that which has been ‘repressed,’ we encounter the strangeness of something that is both familiar and attractive (in the unconscious) and strange and repulsive (in the conscious mind). It mixes attraction and repulsion, familiarity and strangeness. </a:t>
            </a:r>
            <a:r>
              <a:rPr lang="en-US" dirty="0">
                <a:solidFill>
                  <a:srgbClr val="FF0000"/>
                </a:solidFill>
              </a:rPr>
              <a:t>It derives its terror not from something externally alien or unknown but—on the contrary—from something strangely familiar which defeats our efforts to separate ourselves from it.</a:t>
            </a:r>
          </a:p>
        </p:txBody>
      </p:sp>
    </p:spTree>
    <p:extLst>
      <p:ext uri="{BB962C8B-B14F-4D97-AF65-F5344CB8AC3E}">
        <p14:creationId xmlns:p14="http://schemas.microsoft.com/office/powerpoint/2010/main" val="1994603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H.R. </a:t>
            </a:r>
            <a:r>
              <a:rPr lang="en-US" dirty="0" err="1">
                <a:solidFill>
                  <a:schemeClr val="accent6"/>
                </a:solidFill>
              </a:rPr>
              <a:t>Giger</a:t>
            </a:r>
            <a:r>
              <a:rPr lang="en-US" dirty="0">
                <a:solidFill>
                  <a:schemeClr val="accent6"/>
                </a:solidFill>
              </a:rPr>
              <a:t> (1940-2014)</a:t>
            </a:r>
          </a:p>
        </p:txBody>
      </p:sp>
      <p:sp>
        <p:nvSpPr>
          <p:cNvPr id="3" name="Content Placeholder 2"/>
          <p:cNvSpPr>
            <a:spLocks noGrp="1"/>
          </p:cNvSpPr>
          <p:nvPr>
            <p:ph idx="1"/>
          </p:nvPr>
        </p:nvSpPr>
        <p:spPr>
          <a:xfrm>
            <a:off x="4295419" y="1706294"/>
            <a:ext cx="4593646" cy="4701883"/>
          </a:xfrm>
        </p:spPr>
        <p:txBody>
          <a:bodyPr/>
          <a:lstStyle/>
          <a:p>
            <a:r>
              <a:rPr lang="en-US" dirty="0"/>
              <a:t>Swiss painter, sculptor, designer</a:t>
            </a:r>
          </a:p>
          <a:p>
            <a:r>
              <a:rPr lang="en-US" dirty="0"/>
              <a:t>Designed all aspects of the “alien” and parts of the set</a:t>
            </a:r>
          </a:p>
        </p:txBody>
      </p:sp>
      <p:pic>
        <p:nvPicPr>
          <p:cNvPr id="4" name="Picture 3"/>
          <p:cNvPicPr>
            <a:picLocks noChangeAspect="1"/>
          </p:cNvPicPr>
          <p:nvPr/>
        </p:nvPicPr>
        <p:blipFill>
          <a:blip r:embed="rId2"/>
          <a:stretch>
            <a:fillRect/>
          </a:stretch>
        </p:blipFill>
        <p:spPr>
          <a:xfrm>
            <a:off x="-1" y="1706294"/>
            <a:ext cx="3816079" cy="5151706"/>
          </a:xfrm>
          <a:prstGeom prst="rect">
            <a:avLst/>
          </a:prstGeom>
        </p:spPr>
      </p:pic>
    </p:spTree>
    <p:extLst>
      <p:ext uri="{BB962C8B-B14F-4D97-AF65-F5344CB8AC3E}">
        <p14:creationId xmlns:p14="http://schemas.microsoft.com/office/powerpoint/2010/main" val="233884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H.R. </a:t>
            </a:r>
            <a:r>
              <a:rPr lang="en-US" dirty="0" err="1"/>
              <a:t>Giger</a:t>
            </a:r>
            <a:endParaRPr lang="en-US" dirty="0"/>
          </a:p>
        </p:txBody>
      </p:sp>
      <p:sp>
        <p:nvSpPr>
          <p:cNvPr id="3" name="Content Placeholder 2"/>
          <p:cNvSpPr>
            <a:spLocks noGrp="1"/>
          </p:cNvSpPr>
          <p:nvPr>
            <p:ph idx="1"/>
          </p:nvPr>
        </p:nvSpPr>
        <p:spPr>
          <a:xfrm>
            <a:off x="2773023" y="6261100"/>
            <a:ext cx="4769214" cy="596900"/>
          </a:xfrm>
        </p:spPr>
        <p:txBody>
          <a:bodyPr>
            <a:normAutofit/>
          </a:bodyPr>
          <a:lstStyle/>
          <a:p>
            <a:pPr marL="0" indent="0">
              <a:buNone/>
            </a:pPr>
            <a:r>
              <a:rPr lang="en-US" i="1" dirty="0" err="1"/>
              <a:t>Necronom</a:t>
            </a:r>
            <a:r>
              <a:rPr lang="en-US" i="1" dirty="0"/>
              <a:t> IV </a:t>
            </a:r>
            <a:r>
              <a:rPr lang="en-US" dirty="0"/>
              <a:t>(Print, 1976)</a:t>
            </a:r>
            <a:endParaRPr lang="en-US" i="1" dirty="0"/>
          </a:p>
        </p:txBody>
      </p:sp>
      <p:pic>
        <p:nvPicPr>
          <p:cNvPr id="5" name="Picture 4"/>
          <p:cNvPicPr>
            <a:picLocks noChangeAspect="1"/>
          </p:cNvPicPr>
          <p:nvPr/>
        </p:nvPicPr>
        <p:blipFill>
          <a:blip r:embed="rId2"/>
          <a:stretch>
            <a:fillRect/>
          </a:stretch>
        </p:blipFill>
        <p:spPr>
          <a:xfrm>
            <a:off x="0" y="2069319"/>
            <a:ext cx="9144000" cy="3649980"/>
          </a:xfrm>
          <a:prstGeom prst="rect">
            <a:avLst/>
          </a:prstGeom>
        </p:spPr>
      </p:pic>
    </p:spTree>
    <p:extLst>
      <p:ext uri="{BB962C8B-B14F-4D97-AF65-F5344CB8AC3E}">
        <p14:creationId xmlns:p14="http://schemas.microsoft.com/office/powerpoint/2010/main" val="1232637155"/>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350</TotalTime>
  <Words>1085</Words>
  <Application>Microsoft Macintosh PowerPoint</Application>
  <PresentationFormat>On-screen Show (4:3)</PresentationFormat>
  <Paragraphs>90</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Calibri</vt:lpstr>
      <vt:lpstr>Arial</vt:lpstr>
      <vt:lpstr>Black</vt:lpstr>
      <vt:lpstr>Week 6   Alien  (Ridley Scott, 1979)  </vt:lpstr>
      <vt:lpstr>Alien (dir. Ridley Scott, 1979)</vt:lpstr>
      <vt:lpstr>Ridley Scott (b. 1937, England)</vt:lpstr>
      <vt:lpstr>Signal Question</vt:lpstr>
      <vt:lpstr>The Uncanny</vt:lpstr>
      <vt:lpstr>Masahiro Mori, “The Uncanny Valley”</vt:lpstr>
      <vt:lpstr>The Freudian “Uncanny”</vt:lpstr>
      <vt:lpstr>H.R. Giger (1940-2014)</vt:lpstr>
      <vt:lpstr>H.R. Giger</vt:lpstr>
      <vt:lpstr>H.R. Giger’s Necronomicon (1977)</vt:lpstr>
      <vt:lpstr>H.R. Giger, Necronomicon</vt:lpstr>
      <vt:lpstr>H.R. Giger, Necronomicon</vt:lpstr>
      <vt:lpstr>H.R. Giger, Necronomicon</vt:lpstr>
      <vt:lpstr>H.R. Giger, Necronomicon</vt:lpstr>
      <vt:lpstr>H.R. Giger, Necronomicon</vt:lpstr>
      <vt:lpstr>Signal Question</vt:lpstr>
      <vt:lpstr>Cohen’s “Monster Theses”</vt:lpstr>
      <vt:lpstr>“Category Crisis”</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Thesis 3:  The Monster is the Harbinger of Category Crisis </vt:lpstr>
      <vt:lpstr>The Powers of Horror: Maternity</vt:lpstr>
      <vt:lpstr>Alien (1979)</vt:lpstr>
      <vt:lpstr>PowerPoint Presentation</vt:lpstr>
      <vt:lpstr>Alien (1979)</vt:lpstr>
      <vt:lpstr>Aliens (1979)</vt:lpstr>
      <vt:lpstr>Aliens (1986)</vt:lpstr>
      <vt:lpstr>Aliens (1986)</vt:lpstr>
      <vt:lpstr>Alien: Resurrection (1997)</vt:lpstr>
      <vt:lpstr>Alien: Resurrection (1997)</vt:lpstr>
      <vt:lpstr>Alien: Resurrection (1997)</vt:lpstr>
      <vt:lpstr>The Powers of Horror: Maternity</vt:lpstr>
      <vt:lpstr>The Powers of Horror: Maternity</vt:lpstr>
      <vt:lpstr>Genital Imagery in Science Fiction…</vt:lpstr>
      <vt:lpstr>Signal Question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Microsoft Office User</cp:lastModifiedBy>
  <cp:revision>46</cp:revision>
  <dcterms:created xsi:type="dcterms:W3CDTF">2015-04-10T02:33:57Z</dcterms:created>
  <dcterms:modified xsi:type="dcterms:W3CDTF">2018-02-08T22:56:00Z</dcterms:modified>
</cp:coreProperties>
</file>